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1" r:id="rId2"/>
    <p:sldId id="295" r:id="rId3"/>
    <p:sldId id="288" r:id="rId4"/>
    <p:sldId id="290" r:id="rId5"/>
    <p:sldId id="268" r:id="rId6"/>
    <p:sldId id="293" r:id="rId7"/>
    <p:sldId id="296" r:id="rId8"/>
    <p:sldId id="299" r:id="rId9"/>
    <p:sldId id="300" r:id="rId10"/>
    <p:sldId id="298" r:id="rId11"/>
    <p:sldId id="302" r:id="rId12"/>
    <p:sldId id="304" r:id="rId13"/>
    <p:sldId id="307" r:id="rId14"/>
    <p:sldId id="303" r:id="rId15"/>
    <p:sldId id="308" r:id="rId16"/>
    <p:sldId id="309" r:id="rId17"/>
    <p:sldId id="305" r:id="rId18"/>
    <p:sldId id="306" r:id="rId19"/>
    <p:sldId id="287" r:id="rId20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CC00"/>
    <a:srgbClr val="99FC56"/>
    <a:srgbClr val="FF0000"/>
    <a:srgbClr val="FF5050"/>
    <a:srgbClr val="EF2B11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1" autoAdjust="0"/>
    <p:restoredTop sz="94557" autoAdjust="0"/>
  </p:normalViewPr>
  <p:slideViewPr>
    <p:cSldViewPr>
      <p:cViewPr varScale="1">
        <p:scale>
          <a:sx n="82" d="100"/>
          <a:sy n="82" d="100"/>
        </p:scale>
        <p:origin x="1478" y="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>
      <p:cViewPr varScale="1">
        <p:scale>
          <a:sx n="72" d="100"/>
          <a:sy n="72" d="100"/>
        </p:scale>
        <p:origin x="-2064" y="-102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30669729759476"/>
          <c:y val="0.23811845792921763"/>
          <c:w val="0.56446501430034046"/>
          <c:h val="0.63658069646169546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Typologie des interventions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D37A-4FC5-AB29-A2584F944D1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D37A-4FC5-AB29-A2584F944D1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D37A-4FC5-AB29-A2584F944D1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D37A-4FC5-AB29-A2584F944D1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Secours à personne</c:v>
                </c:pt>
                <c:pt idx="1">
                  <c:v>Accidents de la circulation</c:v>
                </c:pt>
                <c:pt idx="2">
                  <c:v>Incendies</c:v>
                </c:pt>
                <c:pt idx="3">
                  <c:v>Divers</c:v>
                </c:pt>
                <c:pt idx="4">
                  <c:v>Risques Technologiques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0.78</c:v>
                </c:pt>
                <c:pt idx="1">
                  <c:v>0.05</c:v>
                </c:pt>
                <c:pt idx="2">
                  <c:v>0.08</c:v>
                </c:pt>
                <c:pt idx="3">
                  <c:v>0.11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7A-4FC5-AB29-A2584F944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201010957427926"/>
          <c:y val="0.26253060130287875"/>
          <c:w val="0.29638631883279121"/>
          <c:h val="0.551960284151711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2E6CC-8A58-400F-A96E-29D4497AC54D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A0AF9-9CA0-442A-BB2C-69AC68ACF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943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CDF9B74-BED8-4D30-91D4-461B18829410}" type="datetimeFigureOut">
              <a:rPr lang="fr-FR"/>
              <a:pPr>
                <a:defRPr/>
              </a:pPr>
              <a:t>17/10/2018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336FB5-DDC5-4217-8533-5FF4633F92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030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 150"/>
          <p:cNvPicPr/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3726137" cy="41742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à coins arrondis 4"/>
          <p:cNvSpPr/>
          <p:nvPr/>
        </p:nvSpPr>
        <p:spPr>
          <a:xfrm>
            <a:off x="-1016" y="0"/>
            <a:ext cx="1148916" cy="6880366"/>
          </a:xfrm>
          <a:prstGeom prst="roundRect">
            <a:avLst>
              <a:gd name="adj" fmla="val 0"/>
            </a:avLst>
          </a:prstGeom>
          <a:gradFill>
            <a:gsLst>
              <a:gs pos="41000">
                <a:srgbClr val="FFC000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432000" bIns="288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SDIS de Meurthe-et-Moselle</a:t>
            </a:r>
          </a:p>
        </p:txBody>
      </p:sp>
      <p:sp>
        <p:nvSpPr>
          <p:cNvPr id="6" name="Rectangle à coins arrondis 8"/>
          <p:cNvSpPr/>
          <p:nvPr/>
        </p:nvSpPr>
        <p:spPr>
          <a:xfrm>
            <a:off x="1344613" y="6350"/>
            <a:ext cx="68262" cy="6878638"/>
          </a:xfrm>
          <a:prstGeom prst="roundRect">
            <a:avLst>
              <a:gd name="adj" fmla="val 8048"/>
            </a:avLst>
          </a:prstGeom>
          <a:gradFill>
            <a:gsLst>
              <a:gs pos="41000">
                <a:srgbClr val="FFC000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à coins arrondis 9"/>
          <p:cNvSpPr/>
          <p:nvPr/>
        </p:nvSpPr>
        <p:spPr>
          <a:xfrm>
            <a:off x="1182688" y="6350"/>
            <a:ext cx="146050" cy="6878638"/>
          </a:xfrm>
          <a:prstGeom prst="roundRect">
            <a:avLst>
              <a:gd name="adj" fmla="val 8048"/>
            </a:avLst>
          </a:prstGeom>
          <a:gradFill>
            <a:gsLst>
              <a:gs pos="41000">
                <a:srgbClr val="FFC000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388350" y="6307138"/>
            <a:ext cx="755650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260648"/>
            <a:ext cx="7407424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5696" y="1844824"/>
            <a:ext cx="6696744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47813" y="6381750"/>
            <a:ext cx="1214437" cy="365125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5A6023-D96C-444E-BA8C-96262DBF1E72}" type="datetime1">
              <a:rPr lang="fr-FR"/>
              <a:pPr>
                <a:defRPr/>
              </a:pPr>
              <a:t>17/10/2018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32138" y="6381750"/>
            <a:ext cx="5832475" cy="365125"/>
          </a:xfrm>
        </p:spPr>
        <p:txBody>
          <a:bodyPr/>
          <a:lstStyle>
            <a:lvl1pPr>
              <a:defRPr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23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23850" y="4508500"/>
            <a:ext cx="914400" cy="914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</a:t>
            </a:r>
            <a:r>
              <a:rPr lang="fr-FR" dirty="0" err="1"/>
              <a:t>niveaude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1556792"/>
            <a:ext cx="216719" cy="31683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err="1"/>
              <a:t>Ddddddd</a:t>
            </a:r>
            <a:endParaRPr lang="fr-FR" dirty="0"/>
          </a:p>
          <a:p>
            <a:pPr lvl="0"/>
            <a:r>
              <a:rPr lang="fr-FR" dirty="0"/>
              <a:t>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6DFCC1A-FDAB-474A-AC1F-DAFB2ECB0E3D}" type="datetime1">
              <a:rPr lang="fr-FR" smtClean="0"/>
              <a:pPr>
                <a:defRPr/>
              </a:pPr>
              <a:t>17/10/2018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140D831-5550-4BAD-9E81-4B8A7F86184A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608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CF309-67BD-4BA9-A186-56CBD749AC3D}" type="datetime1">
              <a:rPr lang="fr-FR"/>
              <a:pPr>
                <a:defRPr/>
              </a:pPr>
              <a:t>17/10/2018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F5A7-9130-4C68-8535-8D36F1D0518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370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A4D6D-FE54-4BBC-8B7E-40A865997FB7}" type="datetime1">
              <a:rPr lang="fr-FR"/>
              <a:pPr>
                <a:defRPr/>
              </a:pPr>
              <a:t>17/10/2018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19AC6-A283-4B65-93D5-FB13BA528E4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91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8ACDC-D8C7-49AF-BBAE-2F3B92A10DD9}" type="datetime1">
              <a:rPr lang="fr-FR"/>
              <a:pPr>
                <a:defRPr/>
              </a:pPr>
              <a:t>17/10/2018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F400C-826D-47CA-BF1D-368F4F96CCE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767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3F013-3760-44F7-B285-B85AAD3E244B}" type="datetime1">
              <a:rPr lang="fr-FR"/>
              <a:pPr>
                <a:defRPr/>
              </a:pPr>
              <a:t>17/10/2018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58EB9-47E8-44D9-AC39-F22B2C62735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37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DA16-9705-4520-86EE-ECEF4FFD67F8}" type="datetime1">
              <a:rPr lang="fr-FR"/>
              <a:pPr>
                <a:defRPr/>
              </a:pPr>
              <a:t>17/10/2018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5180-9937-4A36-9781-B39D10F06AB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808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D9E3-C7AB-476B-A6B5-123B379E106E}" type="datetime1">
              <a:rPr lang="fr-FR"/>
              <a:pPr>
                <a:defRPr/>
              </a:pPr>
              <a:t>17/10/2018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43983-5056-45D0-931B-47FA83F821D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637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410325"/>
            <a:ext cx="609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11188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11188" y="1628775"/>
            <a:ext cx="8229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11188" y="6386513"/>
            <a:ext cx="1152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DFCC1A-FDAB-474A-AC1F-DAFB2ECB0E3D}" type="datetime1">
              <a:rPr lang="fr-FR"/>
              <a:pPr>
                <a:defRPr/>
              </a:pPr>
              <a:t>17/10/2018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08175" y="6386513"/>
            <a:ext cx="6408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94725" y="6448425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40D831-5550-4BAD-9E81-4B8A7F86184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Rectangle à coins arrondis 10"/>
          <p:cNvSpPr/>
          <p:nvPr/>
        </p:nvSpPr>
        <p:spPr>
          <a:xfrm>
            <a:off x="5879" y="0"/>
            <a:ext cx="461665" cy="6858000"/>
          </a:xfrm>
          <a:prstGeom prst="roundRect">
            <a:avLst>
              <a:gd name="adj" fmla="val 0"/>
            </a:avLst>
          </a:prstGeom>
          <a:gradFill>
            <a:gsLst>
              <a:gs pos="41000">
                <a:srgbClr val="FFC000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16000" bIns="288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cap="small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GPRI/ GSRH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sdis54.fr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140D831-5550-4BAD-9E81-4B8A7F86184A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-1016" y="0"/>
            <a:ext cx="1148916" cy="6880366"/>
          </a:xfrm>
          <a:prstGeom prst="roundRect">
            <a:avLst>
              <a:gd name="adj" fmla="val 0"/>
            </a:avLst>
          </a:prstGeom>
          <a:gradFill>
            <a:gsLst>
              <a:gs pos="41000">
                <a:srgbClr val="FFC000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432000" bIns="288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SDIS de Meurthe-et-Moselle</a:t>
            </a:r>
          </a:p>
        </p:txBody>
      </p:sp>
      <p:sp>
        <p:nvSpPr>
          <p:cNvPr id="13" name="Rectangle à coins arrondis 8"/>
          <p:cNvSpPr/>
          <p:nvPr/>
        </p:nvSpPr>
        <p:spPr>
          <a:xfrm>
            <a:off x="1344613" y="6350"/>
            <a:ext cx="68262" cy="6878638"/>
          </a:xfrm>
          <a:prstGeom prst="roundRect">
            <a:avLst>
              <a:gd name="adj" fmla="val 8048"/>
            </a:avLst>
          </a:prstGeom>
          <a:gradFill>
            <a:gsLst>
              <a:gs pos="41000">
                <a:srgbClr val="FFC000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à coins arrondis 9"/>
          <p:cNvSpPr/>
          <p:nvPr/>
        </p:nvSpPr>
        <p:spPr>
          <a:xfrm>
            <a:off x="1182688" y="6350"/>
            <a:ext cx="146050" cy="6878638"/>
          </a:xfrm>
          <a:prstGeom prst="roundRect">
            <a:avLst>
              <a:gd name="adj" fmla="val 8048"/>
            </a:avLst>
          </a:prstGeom>
          <a:gradFill>
            <a:gsLst>
              <a:gs pos="41000">
                <a:srgbClr val="FFC000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63648" y="-47128"/>
            <a:ext cx="74072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Défense Extérieure Contre l’Incendie (DECI)</a:t>
            </a:r>
          </a:p>
          <a:p>
            <a:pPr>
              <a:spcBef>
                <a:spcPct val="50000"/>
              </a:spcBef>
              <a:defRPr/>
            </a:pPr>
            <a:r>
              <a:rPr lang="fr-F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 Sapeurs-Pompiers Volontaires (SPV)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34195" y="5934670"/>
            <a:ext cx="7407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fr-FR" sz="2400" dirty="0">
                <a:latin typeface="Calibri" pitchFamily="34" charset="0"/>
                <a:ea typeface="+mn-ea"/>
                <a:cs typeface="Arial" charset="0"/>
              </a:rPr>
              <a:t>Assemblée générale de l’ADM 54</a:t>
            </a:r>
          </a:p>
          <a:p>
            <a:pPr>
              <a:spcBef>
                <a:spcPts val="0"/>
              </a:spcBef>
              <a:defRPr/>
            </a:pPr>
            <a:r>
              <a:rPr lang="fr-FR" sz="2400" dirty="0">
                <a:latin typeface="Calibri" pitchFamily="34" charset="0"/>
                <a:ea typeface="+mn-ea"/>
                <a:cs typeface="Arial" charset="0"/>
              </a:rPr>
              <a:t>20 octobre 2018</a:t>
            </a:r>
          </a:p>
        </p:txBody>
      </p:sp>
      <p:pic>
        <p:nvPicPr>
          <p:cNvPr id="7170" name="Picture 2" descr="C:\Users\gerald.mahe\Desktop\DOCUMENTS TYPES DU CI NTO\Logo SDIS 54 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10" y="3212976"/>
            <a:ext cx="1913349" cy="224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295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numéro de diapositive 3"/>
          <p:cNvSpPr>
            <a:spLocks noGrp="1"/>
          </p:cNvSpPr>
          <p:nvPr>
            <p:ph type="sldNum" sz="quarter" idx="17"/>
          </p:nvPr>
        </p:nvSpPr>
        <p:spPr bwMode="auto">
          <a:xfrm>
            <a:off x="8594725" y="6448425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CB1F47-21F2-4553-9FA0-F3CCC6F6B846}" type="slidenum">
              <a:rPr lang="fr-FR" altLang="fr-FR">
                <a:solidFill>
                  <a:schemeClr val="bg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 altLang="fr-FR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647282" cy="1143000"/>
          </a:xfrm>
        </p:spPr>
        <p:txBody>
          <a:bodyPr/>
          <a:lstStyle/>
          <a:p>
            <a:r>
              <a:rPr lang="fr-FR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3. SPV: un engagement citoyen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4941168"/>
            <a:ext cx="84604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300" dirty="0"/>
              <a:t>Ce sont des </a:t>
            </a:r>
            <a:r>
              <a:rPr lang="fr-FR" sz="2300" b="1" dirty="0"/>
              <a:t>hommes et des femmes, citoyens ordinaires </a:t>
            </a:r>
            <a:r>
              <a:rPr lang="fr-FR" sz="2300" dirty="0"/>
              <a:t>qui,</a:t>
            </a:r>
          </a:p>
          <a:p>
            <a:r>
              <a:rPr lang="fr-FR" sz="2300" dirty="0"/>
              <a:t>en parallèle de leur profession ou de leurs études, tout en tenant compte de leur vie familiale, ont choisi de conserver une disponibilité suffisante pour </a:t>
            </a:r>
            <a:r>
              <a:rPr lang="fr-FR" sz="2300" b="1" dirty="0"/>
              <a:t>porter secours à la population</a:t>
            </a:r>
            <a:r>
              <a:rPr lang="fr-FR" sz="2300" dirty="0"/>
              <a:t>. </a:t>
            </a:r>
          </a:p>
        </p:txBody>
      </p:sp>
      <p:pic>
        <p:nvPicPr>
          <p:cNvPr id="5" name="Picture 8" descr="© MI - SG - DICOM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4608512" cy="387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221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5"/>
            <a:ext cx="6754340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Espace réservé du numéro de diapositive 3"/>
          <p:cNvSpPr>
            <a:spLocks noGrp="1"/>
          </p:cNvSpPr>
          <p:nvPr>
            <p:ph type="sldNum" sz="quarter" idx="17"/>
          </p:nvPr>
        </p:nvSpPr>
        <p:spPr bwMode="auto">
          <a:xfrm>
            <a:off x="8594725" y="6448425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CB1F47-21F2-4553-9FA0-F3CCC6F6B846}" type="slidenum">
              <a:rPr lang="fr-FR" altLang="fr-FR">
                <a:solidFill>
                  <a:schemeClr val="bg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 altLang="fr-FR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647282" cy="1143000"/>
          </a:xfrm>
        </p:spPr>
        <p:txBody>
          <a:bodyPr/>
          <a:lstStyle/>
          <a:p>
            <a:r>
              <a:rPr lang="fr-FR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4. SPV: un engagement accessible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6718" y="2525663"/>
            <a:ext cx="5472608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000" b="1" dirty="0"/>
              <a:t>Résider ou travailler dans le secteur </a:t>
            </a:r>
            <a:r>
              <a:rPr lang="fr-FR" sz="2000" dirty="0"/>
              <a:t>de rattachement du Centre d’Intervention et de Secours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/>
              <a:t>Être âgé </a:t>
            </a:r>
            <a:r>
              <a:rPr lang="fr-FR" sz="2000" b="1" dirty="0"/>
              <a:t>entre 16 ans et 55 ans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/>
              <a:t>Remplir les conditions d’aptitude physique et médicale (savoir nager)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/>
              <a:t>Jouir de ses droits civiques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/>
              <a:t>Se trouver en situation régulière au regard du service national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/>
              <a:t>Ne pas avoir fait l’objet d’une condamnation incompatible avec l’exercice des fonctions</a:t>
            </a:r>
          </a:p>
        </p:txBody>
      </p:sp>
    </p:spTree>
    <p:extLst>
      <p:ext uri="{BB962C8B-B14F-4D97-AF65-F5344CB8AC3E}">
        <p14:creationId xmlns:p14="http://schemas.microsoft.com/office/powerpoint/2010/main" val="1345837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numéro de diapositive 3"/>
          <p:cNvSpPr>
            <a:spLocks noGrp="1"/>
          </p:cNvSpPr>
          <p:nvPr>
            <p:ph type="sldNum" sz="quarter" idx="17"/>
          </p:nvPr>
        </p:nvSpPr>
        <p:spPr bwMode="auto">
          <a:xfrm>
            <a:off x="8594725" y="6448425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CB1F47-21F2-4553-9FA0-F3CCC6F6B846}" type="slidenum">
              <a:rPr lang="fr-FR" altLang="fr-FR">
                <a:solidFill>
                  <a:schemeClr val="bg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 altLang="fr-FR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647282" cy="1143000"/>
          </a:xfrm>
        </p:spPr>
        <p:txBody>
          <a:bodyPr/>
          <a:lstStyle/>
          <a:p>
            <a:r>
              <a:rPr lang="fr-FR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5. Les difficultés du volontariat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3648" y="912777"/>
            <a:ext cx="7488832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000" dirty="0"/>
              <a:t>Difficultés croissantes depuis de nombreuses années</a:t>
            </a:r>
          </a:p>
          <a:p>
            <a:r>
              <a:rPr lang="fr-FR" altLang="fr-FR" sz="2000" b="1" dirty="0"/>
              <a:t>principalement en milieu rural et péri-urbain</a:t>
            </a:r>
            <a:r>
              <a:rPr lang="fr-FR" sz="2000" dirty="0"/>
              <a:t>:</a:t>
            </a:r>
          </a:p>
          <a:p>
            <a:endParaRPr lang="fr-FR" sz="2000" dirty="0"/>
          </a:p>
          <a:p>
            <a:r>
              <a:rPr lang="fr-FR" sz="2000" b="1" dirty="0"/>
              <a:t>de l’offre de travail sur les secteurs de résidence </a:t>
            </a:r>
            <a:r>
              <a:rPr lang="fr-FR" sz="2000" dirty="0"/>
              <a:t>éloignés des agglomérations (diminution des effectifs en journée partis travailler à l’extérieur)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000" dirty="0"/>
          </a:p>
          <a:p>
            <a:r>
              <a:rPr lang="fr-FR" sz="2000" b="1" dirty="0"/>
              <a:t>du turn-over</a:t>
            </a:r>
            <a:r>
              <a:rPr lang="fr-FR" sz="2000" dirty="0"/>
              <a:t>, surtout chez les jeunes (évolution sociétale des contraintes liées aux études et au travail)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000" dirty="0"/>
          </a:p>
          <a:p>
            <a:r>
              <a:rPr lang="fr-FR" sz="2000" b="1" dirty="0"/>
              <a:t>de La sollicitation opérationnelle </a:t>
            </a:r>
            <a:r>
              <a:rPr lang="fr-FR" sz="2000" dirty="0"/>
              <a:t>alors que les effectifs stagnent ou régressent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000" dirty="0"/>
          </a:p>
          <a:p>
            <a:r>
              <a:rPr lang="fr-FR" sz="2000" b="1" dirty="0"/>
              <a:t>des contraintes réglementaires </a:t>
            </a:r>
            <a:r>
              <a:rPr lang="fr-FR" sz="2000" dirty="0"/>
              <a:t>notamment liées à la sécurité augmentent (formation plus technique et plus exigeante, aptitude médicale restrictive, exposition juridique récurrente…)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000" dirty="0"/>
          </a:p>
        </p:txBody>
      </p:sp>
      <p:sp>
        <p:nvSpPr>
          <p:cNvPr id="9" name="Flèche droite 8"/>
          <p:cNvSpPr/>
          <p:nvPr/>
        </p:nvSpPr>
        <p:spPr>
          <a:xfrm>
            <a:off x="2771800" y="2575864"/>
            <a:ext cx="504056" cy="38295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347864" y="2558706"/>
            <a:ext cx="5564087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Le profil « employé communal » est très recherché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3648" y="5961474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fr-FR" altLang="fr-FR" sz="2000" b="1" dirty="0"/>
              <a:t>Méconnaissance du volontariat </a:t>
            </a:r>
            <a:r>
              <a:rPr lang="fr-FR" altLang="fr-FR" sz="2000" dirty="0"/>
              <a:t>de la part de la population, des employeurs ou des collectivités.</a:t>
            </a:r>
          </a:p>
        </p:txBody>
      </p:sp>
      <p:sp>
        <p:nvSpPr>
          <p:cNvPr id="6" name="Flèche droite 5"/>
          <p:cNvSpPr/>
          <p:nvPr/>
        </p:nvSpPr>
        <p:spPr>
          <a:xfrm rot="2471184">
            <a:off x="890825" y="2065626"/>
            <a:ext cx="504056" cy="21602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18895350">
            <a:off x="906551" y="3282287"/>
            <a:ext cx="504056" cy="21602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18895350">
            <a:off x="931654" y="4151776"/>
            <a:ext cx="504056" cy="21602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8895350">
            <a:off x="947378" y="5159889"/>
            <a:ext cx="504056" cy="21602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899594" y="6090444"/>
            <a:ext cx="504056" cy="21602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63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numéro de diapositive 3"/>
          <p:cNvSpPr>
            <a:spLocks noGrp="1"/>
          </p:cNvSpPr>
          <p:nvPr>
            <p:ph type="sldNum" sz="quarter" idx="17"/>
          </p:nvPr>
        </p:nvSpPr>
        <p:spPr bwMode="auto">
          <a:xfrm>
            <a:off x="8594725" y="6448425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CB1F47-21F2-4553-9FA0-F3CCC6F6B846}" type="slidenum">
              <a:rPr lang="fr-FR" altLang="fr-FR">
                <a:solidFill>
                  <a:schemeClr val="bg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 altLang="fr-FR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647282" cy="1143000"/>
          </a:xfrm>
        </p:spPr>
        <p:txBody>
          <a:bodyPr/>
          <a:lstStyle/>
          <a:p>
            <a:r>
              <a:rPr lang="fr-FR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6. Les difficultés du volontariat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1412776"/>
            <a:ext cx="4104456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000" dirty="0"/>
              <a:t>La diminution de la disponibilité des sapeurs-pompiers volontaires nécessite d’agir à deux niveaux: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000" dirty="0"/>
          </a:p>
          <a:p>
            <a:pPr marL="342900" indent="-342900">
              <a:buFont typeface="Arial" pitchFamily="34" charset="0"/>
              <a:buChar char="•"/>
            </a:pPr>
            <a:endParaRPr lang="fr-F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2000" b="1" dirty="0"/>
              <a:t>Développement du volontariat pour augmenter le nombre de candidats au recrutement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2000" b="1" dirty="0"/>
              <a:t>Fidélisation des effectifs déjà présents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49439"/>
            <a:ext cx="3960440" cy="421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02693" y="5517232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L’appui des collectivités territoriales (commune, EPCI, Département…)  est fondamental dans l’activation de ces deux leviers.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787252" y="5517232"/>
            <a:ext cx="504056" cy="3829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67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9690" y="908720"/>
            <a:ext cx="740271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000" b="1" dirty="0"/>
              <a:t>Développement du volontariat par des actions locales:</a:t>
            </a:r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17"/>
          </p:nvPr>
        </p:nvSpPr>
        <p:spPr bwMode="auto">
          <a:xfrm>
            <a:off x="8594725" y="6448425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CB1F47-21F2-4553-9FA0-F3CCC6F6B846}" type="slidenum">
              <a:rPr lang="fr-FR" altLang="fr-FR">
                <a:solidFill>
                  <a:schemeClr val="bg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 altLang="fr-FR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1222" y="0"/>
            <a:ext cx="8647282" cy="1143000"/>
          </a:xfrm>
        </p:spPr>
        <p:txBody>
          <a:bodyPr/>
          <a:lstStyle/>
          <a:p>
            <a:r>
              <a:rPr lang="fr-FR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7. L’appui des collectivités territoriales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880753" y="5038144"/>
            <a:ext cx="827481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000" b="1" dirty="0"/>
              <a:t>Fidélisation des sapeurs-pompiers volontaires:</a:t>
            </a:r>
          </a:p>
        </p:txBody>
      </p:sp>
      <p:pic>
        <p:nvPicPr>
          <p:cNvPr id="9" name="Picture 2" descr="Les élus locaux toujours soumis à la sélectivité soci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52" y="2539936"/>
            <a:ext cx="4837172" cy="241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17762" y="1241465"/>
            <a:ext cx="740271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000" b="1" u="sng" dirty="0"/>
              <a:t>Campagnes de recrutement local dans les secteurs en carence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/>
              <a:t>Bulletins d’information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/>
              <a:t>Accueil des nouveaux arrivants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/>
              <a:t>Réunions thématiques spécifiques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8270" y="5373216"/>
            <a:ext cx="76622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000" dirty="0"/>
              <a:t>Signature de </a:t>
            </a:r>
            <a:r>
              <a:rPr lang="fr-FR" sz="2000" b="1" u="sng" dirty="0"/>
              <a:t>conventions de disponibilité </a:t>
            </a:r>
            <a:r>
              <a:rPr lang="fr-FR" sz="2000" dirty="0"/>
              <a:t>des SPV employés communaux ou intercommunaux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/>
              <a:t>Signature de </a:t>
            </a:r>
            <a:r>
              <a:rPr lang="fr-FR" sz="2000" b="1" u="sng" dirty="0"/>
              <a:t>conventions périscolaires </a:t>
            </a:r>
            <a:r>
              <a:rPr lang="fr-FR" sz="2000" dirty="0"/>
              <a:t>pour faciliter la disponibilité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/>
              <a:t>Faciliter l’accès aux emplois (publiques et autres) aux SPV</a:t>
            </a:r>
          </a:p>
        </p:txBody>
      </p:sp>
    </p:spTree>
    <p:extLst>
      <p:ext uri="{BB962C8B-B14F-4D97-AF65-F5344CB8AC3E}">
        <p14:creationId xmlns:p14="http://schemas.microsoft.com/office/powerpoint/2010/main" val="3900430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:\GSRH\4 RH SPV\DEVELOPPEMENT\DEMAVOL\2018\Cartographie Effectifs Cibles Cent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7975"/>
            <a:ext cx="7536848" cy="565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Espace réservé du numéro de diapositive 3"/>
          <p:cNvSpPr>
            <a:spLocks noGrp="1"/>
          </p:cNvSpPr>
          <p:nvPr>
            <p:ph type="sldNum" sz="quarter" idx="17"/>
          </p:nvPr>
        </p:nvSpPr>
        <p:spPr bwMode="auto">
          <a:xfrm>
            <a:off x="8594725" y="6448425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CB1F47-21F2-4553-9FA0-F3CCC6F6B846}" type="slidenum">
              <a:rPr lang="fr-FR" altLang="fr-FR">
                <a:solidFill>
                  <a:schemeClr val="bg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 altLang="fr-FR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1222" y="0"/>
            <a:ext cx="8647282" cy="1143000"/>
          </a:xfrm>
        </p:spPr>
        <p:txBody>
          <a:bodyPr/>
          <a:lstStyle/>
          <a:p>
            <a:r>
              <a:rPr lang="fr-FR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8. La campagne de recrutement local</a:t>
            </a:r>
          </a:p>
        </p:txBody>
      </p:sp>
      <p:sp>
        <p:nvSpPr>
          <p:cNvPr id="2" name="Rectangle 1"/>
          <p:cNvSpPr/>
          <p:nvPr/>
        </p:nvSpPr>
        <p:spPr>
          <a:xfrm>
            <a:off x="5076056" y="4077072"/>
            <a:ext cx="136815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Effectif à compléter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6228184" y="4083918"/>
            <a:ext cx="136815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B050"/>
                </a:solidFill>
              </a:rPr>
              <a:t>Effectif à </a:t>
            </a:r>
          </a:p>
          <a:p>
            <a:pPr algn="ctr"/>
            <a:r>
              <a:rPr lang="fr-FR" sz="1600" b="1" dirty="0">
                <a:solidFill>
                  <a:srgbClr val="00B050"/>
                </a:solidFill>
              </a:rPr>
              <a:t>maintenir</a:t>
            </a:r>
          </a:p>
        </p:txBody>
      </p:sp>
      <p:sp>
        <p:nvSpPr>
          <p:cNvPr id="9" name="Rectangle 8"/>
          <p:cNvSpPr/>
          <p:nvPr/>
        </p:nvSpPr>
        <p:spPr>
          <a:xfrm>
            <a:off x="7380312" y="4084662"/>
            <a:ext cx="136815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/>
              <a:t>Effectif suffisant</a:t>
            </a:r>
          </a:p>
        </p:txBody>
      </p:sp>
      <p:sp>
        <p:nvSpPr>
          <p:cNvPr id="10" name="Flèche droite 9"/>
          <p:cNvSpPr/>
          <p:nvPr/>
        </p:nvSpPr>
        <p:spPr>
          <a:xfrm rot="5400000">
            <a:off x="6690508" y="3584385"/>
            <a:ext cx="504056" cy="299488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6596290">
            <a:off x="5826412" y="3584385"/>
            <a:ext cx="504056" cy="29948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4154320">
            <a:off x="7513102" y="3594239"/>
            <a:ext cx="504056" cy="29948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97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numéro de diapositive 3"/>
          <p:cNvSpPr>
            <a:spLocks noGrp="1"/>
          </p:cNvSpPr>
          <p:nvPr>
            <p:ph type="sldNum" sz="quarter" idx="17"/>
          </p:nvPr>
        </p:nvSpPr>
        <p:spPr bwMode="auto">
          <a:xfrm>
            <a:off x="8594725" y="6448425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CB1F47-21F2-4553-9FA0-F3CCC6F6B846}" type="slidenum">
              <a:rPr lang="fr-FR" altLang="fr-FR">
                <a:solidFill>
                  <a:schemeClr val="bg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 altLang="fr-FR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1222" y="0"/>
            <a:ext cx="8647282" cy="1143000"/>
          </a:xfrm>
        </p:spPr>
        <p:txBody>
          <a:bodyPr/>
          <a:lstStyle/>
          <a:p>
            <a:r>
              <a:rPr lang="fr-FR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9. La campagne de recrutement local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0782" y="1052736"/>
            <a:ext cx="6775714" cy="4093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000" i="1" dirty="0"/>
              <a:t>Exemple à LENONCOURT</a:t>
            </a:r>
            <a:r>
              <a:rPr lang="fr-FR" sz="2000" dirty="0"/>
              <a:t>:</a:t>
            </a:r>
          </a:p>
          <a:p>
            <a:endParaRPr lang="fr-F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/>
              <a:t>1200 </a:t>
            </a:r>
            <a:r>
              <a:rPr lang="fr-FR" sz="2000" b="1" dirty="0"/>
              <a:t>courriers d’invitation co-signés </a:t>
            </a:r>
            <a:r>
              <a:rPr lang="fr-FR" sz="2000" dirty="0"/>
              <a:t>des Maires et du SDIS envoyés aux personnes recensées sur les 3 communes dans le bassin pour devenir SPV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/>
              <a:t>XX personnes présentes lors de 3 </a:t>
            </a:r>
            <a:r>
              <a:rPr lang="fr-FR" sz="2000" b="1" dirty="0"/>
              <a:t>réunions d’information locales</a:t>
            </a:r>
            <a:r>
              <a:rPr lang="fr-FR" sz="2000" dirty="0"/>
              <a:t> (salle des fêtes) pour s’informer sur le volontariat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/>
              <a:t>14 </a:t>
            </a:r>
            <a:r>
              <a:rPr lang="fr-FR" sz="2000" b="1" dirty="0"/>
              <a:t>candidatures recensés </a:t>
            </a:r>
            <a:r>
              <a:rPr lang="fr-FR" sz="2000" dirty="0"/>
              <a:t>à l’issue des réunions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2000" b="1" u="sng" dirty="0"/>
              <a:t>9 SPV recrutés</a:t>
            </a:r>
          </a:p>
          <a:p>
            <a:endParaRPr lang="fr-FR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870738" y="1052736"/>
            <a:ext cx="118231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Sept. 2017</a:t>
            </a:r>
          </a:p>
          <a:p>
            <a:pPr algn="ctr"/>
            <a:r>
              <a:rPr lang="fr-FR" b="1" dirty="0"/>
              <a:t>16 SPV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Oct. 2018</a:t>
            </a:r>
          </a:p>
          <a:p>
            <a:pPr algn="ctr"/>
            <a:r>
              <a:rPr lang="fr-FR" b="1" u="sng" dirty="0"/>
              <a:t>27 SPV</a:t>
            </a:r>
          </a:p>
        </p:txBody>
      </p:sp>
      <p:sp>
        <p:nvSpPr>
          <p:cNvPr id="4" name="Flèche vers le bas 3"/>
          <p:cNvSpPr/>
          <p:nvPr/>
        </p:nvSpPr>
        <p:spPr>
          <a:xfrm>
            <a:off x="1101853" y="1760627"/>
            <a:ext cx="720080" cy="332455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3" b="27738"/>
          <a:stretch/>
        </p:blipFill>
        <p:spPr bwMode="auto">
          <a:xfrm>
            <a:off x="4644008" y="4365103"/>
            <a:ext cx="3806690" cy="171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1658" y="2132856"/>
            <a:ext cx="1484078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Objectifs: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Effectif mini:20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Effectif optimal:25</a:t>
            </a:r>
          </a:p>
        </p:txBody>
      </p:sp>
    </p:spTree>
    <p:extLst>
      <p:ext uri="{BB962C8B-B14F-4D97-AF65-F5344CB8AC3E}">
        <p14:creationId xmlns:p14="http://schemas.microsoft.com/office/powerpoint/2010/main" val="180291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numéro de diapositive 3"/>
          <p:cNvSpPr>
            <a:spLocks noGrp="1"/>
          </p:cNvSpPr>
          <p:nvPr>
            <p:ph type="sldNum" sz="quarter" idx="17"/>
          </p:nvPr>
        </p:nvSpPr>
        <p:spPr bwMode="auto">
          <a:xfrm>
            <a:off x="8594725" y="6448425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CB1F47-21F2-4553-9FA0-F3CCC6F6B846}" type="slidenum">
              <a:rPr lang="fr-FR" altLang="fr-FR">
                <a:solidFill>
                  <a:schemeClr val="bg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 altLang="fr-FR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1222" y="0"/>
            <a:ext cx="8647282" cy="1143000"/>
          </a:xfrm>
        </p:spPr>
        <p:txBody>
          <a:bodyPr/>
          <a:lstStyle/>
          <a:p>
            <a:r>
              <a:rPr lang="fr-FR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10. La convention de disponibilité</a:t>
            </a:r>
          </a:p>
        </p:txBody>
      </p:sp>
      <p:sp>
        <p:nvSpPr>
          <p:cNvPr id="2" name="Rectangle 1"/>
          <p:cNvSpPr/>
          <p:nvPr/>
        </p:nvSpPr>
        <p:spPr>
          <a:xfrm>
            <a:off x="899592" y="980728"/>
            <a:ext cx="805879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000" dirty="0"/>
              <a:t>Elle est signée entre </a:t>
            </a:r>
            <a:r>
              <a:rPr lang="fr-FR" sz="2000" b="1" dirty="0"/>
              <a:t>le SPV, l’employeur et le SDIS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/>
              <a:t>L’employeur reste </a:t>
            </a:r>
            <a:r>
              <a:rPr lang="fr-FR" sz="2000" b="1" dirty="0"/>
              <a:t>maitre des termes </a:t>
            </a:r>
            <a:r>
              <a:rPr lang="fr-FR" sz="2000" dirty="0"/>
              <a:t>qui sont convenus entre les parties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/>
              <a:t>Elle </a:t>
            </a:r>
            <a:r>
              <a:rPr lang="fr-FR" sz="2000" b="1" dirty="0"/>
              <a:t>encourage le SPV </a:t>
            </a:r>
            <a:r>
              <a:rPr lang="fr-FR" sz="2000" dirty="0"/>
              <a:t>dans son engagement et </a:t>
            </a:r>
            <a:r>
              <a:rPr lang="fr-FR" sz="2000" b="1" dirty="0"/>
              <a:t>officialise les facilités </a:t>
            </a:r>
            <a:r>
              <a:rPr lang="fr-FR" sz="2000" dirty="0"/>
              <a:t>qui lui sont consenties par l’employeur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/>
              <a:t>Elle concerne la </a:t>
            </a:r>
            <a:r>
              <a:rPr lang="fr-FR" sz="2000" b="1" dirty="0"/>
              <a:t>disponibilité pour partir en opération et/ou se former </a:t>
            </a:r>
            <a:r>
              <a:rPr lang="fr-FR" sz="2000" dirty="0"/>
              <a:t>sur temps de travail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/>
              <a:t>La formation du SPV est éligible au titre de la </a:t>
            </a:r>
            <a:r>
              <a:rPr lang="fr-FR" sz="2000" b="1" dirty="0"/>
              <a:t>formation professionnelle continue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000" dirty="0"/>
          </a:p>
          <a:p>
            <a:pPr marL="342900" indent="-342900">
              <a:buFont typeface="Arial" pitchFamily="34" charset="0"/>
              <a:buChar char="•"/>
            </a:pPr>
            <a:endParaRPr lang="fr-FR" sz="2000" dirty="0"/>
          </a:p>
          <a:p>
            <a:pPr marL="342900" indent="-342900">
              <a:buFont typeface="Arial" pitchFamily="34" charset="0"/>
              <a:buChar char="•"/>
            </a:pPr>
            <a:endParaRPr lang="fr-FR" sz="2000" dirty="0"/>
          </a:p>
          <a:p>
            <a:pPr marL="342900" indent="-342900">
              <a:buFont typeface="Arial" pitchFamily="34" charset="0"/>
              <a:buChar char="•"/>
            </a:pPr>
            <a:endParaRPr lang="fr-FR" sz="2000" dirty="0"/>
          </a:p>
          <a:p>
            <a:pPr marL="342900" indent="-342900">
              <a:buFont typeface="Arial" pitchFamily="34" charset="0"/>
              <a:buChar char="•"/>
            </a:pPr>
            <a:endParaRPr lang="fr-FR" sz="2000" dirty="0"/>
          </a:p>
          <a:p>
            <a:pPr marL="342900" indent="-342900">
              <a:buFont typeface="Arial" pitchFamily="34" charset="0"/>
              <a:buChar char="•"/>
            </a:pPr>
            <a:endParaRPr lang="fr-FR" sz="2000" dirty="0"/>
          </a:p>
          <a:p>
            <a:pPr marL="342900" indent="-342900">
              <a:buFont typeface="Arial" pitchFamily="34" charset="0"/>
              <a:buChar char="•"/>
            </a:pPr>
            <a:endParaRPr lang="fr-F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/>
              <a:t>En Meurthe et Moselle: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/>
              <a:t>106 conventions employeurs concernent 402 SPV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/>
              <a:t>dont </a:t>
            </a:r>
            <a:r>
              <a:rPr lang="fr-FR" sz="2000" b="1" dirty="0"/>
              <a:t>27 avec des collectivités concernent 54 SPV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3666"/>
            <a:ext cx="2638375" cy="198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768202" y="5544270"/>
            <a:ext cx="504056" cy="3829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4" name="Picture 4" descr="C:\Users\gerald.mahe\Desktop\label employeur partena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23" y="3351659"/>
            <a:ext cx="2577537" cy="21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3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numéro de diapositive 3"/>
          <p:cNvSpPr>
            <a:spLocks noGrp="1"/>
          </p:cNvSpPr>
          <p:nvPr>
            <p:ph type="sldNum" sz="quarter" idx="17"/>
          </p:nvPr>
        </p:nvSpPr>
        <p:spPr bwMode="auto">
          <a:xfrm>
            <a:off x="8594725" y="6448425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CB1F47-21F2-4553-9FA0-F3CCC6F6B846}" type="slidenum">
              <a:rPr lang="fr-FR" altLang="fr-FR">
                <a:solidFill>
                  <a:schemeClr val="bg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 altLang="fr-FR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1222" y="-99392"/>
            <a:ext cx="8647282" cy="1143000"/>
          </a:xfrm>
        </p:spPr>
        <p:txBody>
          <a:bodyPr/>
          <a:lstStyle/>
          <a:p>
            <a:r>
              <a:rPr lang="fr-FR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11. La convention périscolaire</a:t>
            </a:r>
          </a:p>
        </p:txBody>
      </p:sp>
      <p:sp>
        <p:nvSpPr>
          <p:cNvPr id="2" name="Rectangle 1"/>
          <p:cNvSpPr/>
          <p:nvPr/>
        </p:nvSpPr>
        <p:spPr>
          <a:xfrm>
            <a:off x="621085" y="908720"/>
            <a:ext cx="831731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000" dirty="0"/>
              <a:t>Elle est signée entre </a:t>
            </a:r>
            <a:r>
              <a:rPr lang="fr-FR" sz="2000" b="1" dirty="0"/>
              <a:t>le SDIS, les collectivités, les écoles ou les associations en charge du périscolaire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/>
              <a:t>Elle consiste à </a:t>
            </a:r>
            <a:r>
              <a:rPr lang="fr-FR" sz="2000" b="1" dirty="0"/>
              <a:t>accueillir l’enfant scolarisé d’un SPV </a:t>
            </a:r>
            <a:r>
              <a:rPr lang="fr-FR" sz="2000" dirty="0"/>
              <a:t>alors que ce n’était pas prévu, </a:t>
            </a:r>
            <a:r>
              <a:rPr lang="fr-FR" sz="2000" b="1" dirty="0"/>
              <a:t>lorsque le parent SPV part en intervention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/>
              <a:t>Elle permet au SPV de se rendre </a:t>
            </a:r>
            <a:r>
              <a:rPr lang="fr-FR" sz="2000" b="1" dirty="0"/>
              <a:t>disponible pendant les périodes d’activité du périscolaire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/>
              <a:t>Elle permet de </a:t>
            </a:r>
            <a:r>
              <a:rPr lang="fr-FR" sz="2000" b="1" dirty="0"/>
              <a:t>soutenir l’engagement citoyen </a:t>
            </a:r>
            <a:r>
              <a:rPr lang="fr-FR" sz="2000" dirty="0"/>
              <a:t>et de </a:t>
            </a:r>
            <a:r>
              <a:rPr lang="fr-FR" sz="2000" b="1" dirty="0"/>
              <a:t>favoriser l’engagement des secours de proximité en journée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/>
              <a:t>Le </a:t>
            </a:r>
            <a:r>
              <a:rPr lang="fr-FR" sz="2000" b="1" dirty="0"/>
              <a:t>cout induit est minime </a:t>
            </a:r>
            <a:r>
              <a:rPr lang="fr-FR" sz="2000" dirty="0"/>
              <a:t>et reste généralement à la charge du SPV, sauf si la Mairie souhaite le prendre en compte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621085" y="5301208"/>
            <a:ext cx="504056" cy="3829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338" name="Picture 2" descr="Résultat de recherche d'images pour &quot;periscolair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23009"/>
            <a:ext cx="1918133" cy="146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ésultat de recherche d'images pour &quot;periscolaire pompier&quot;"/>
          <p:cNvSpPr>
            <a:spLocks noChangeAspect="1" noChangeArrowheads="1"/>
          </p:cNvSpPr>
          <p:nvPr/>
        </p:nvSpPr>
        <p:spPr bwMode="auto">
          <a:xfrm>
            <a:off x="155575" y="-2147888"/>
            <a:ext cx="60007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115616" y="5301208"/>
            <a:ext cx="568863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En Meurthe-et-Moselle, 4 conventions périscolaires:</a:t>
            </a:r>
            <a:endParaRPr lang="fr-F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1600" dirty="0"/>
              <a:t>HATRIZE-MOINEVILLE-VALLEROY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600" dirty="0"/>
              <a:t>BARISEY AU PLAIN-SAULXURES LES VANNES-MONT L’ETROIT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600" dirty="0"/>
              <a:t>TRIEUX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600" dirty="0"/>
              <a:t>TUCQUENIEUX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80312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140D831-5550-4BAD-9E81-4B8A7F86184A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-1016" y="0"/>
            <a:ext cx="1148916" cy="6880366"/>
          </a:xfrm>
          <a:prstGeom prst="roundRect">
            <a:avLst>
              <a:gd name="adj" fmla="val 0"/>
            </a:avLst>
          </a:prstGeom>
          <a:gradFill>
            <a:gsLst>
              <a:gs pos="41000">
                <a:srgbClr val="FFC000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432000" bIns="288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SDIS de Meurthe-et-Moselle</a:t>
            </a:r>
          </a:p>
        </p:txBody>
      </p:sp>
      <p:sp>
        <p:nvSpPr>
          <p:cNvPr id="13" name="Rectangle à coins arrondis 8"/>
          <p:cNvSpPr/>
          <p:nvPr/>
        </p:nvSpPr>
        <p:spPr>
          <a:xfrm>
            <a:off x="1344613" y="6350"/>
            <a:ext cx="68262" cy="6878638"/>
          </a:xfrm>
          <a:prstGeom prst="roundRect">
            <a:avLst>
              <a:gd name="adj" fmla="val 8048"/>
            </a:avLst>
          </a:prstGeom>
          <a:gradFill>
            <a:gsLst>
              <a:gs pos="41000">
                <a:srgbClr val="FFC000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à coins arrondis 9"/>
          <p:cNvSpPr/>
          <p:nvPr/>
        </p:nvSpPr>
        <p:spPr>
          <a:xfrm>
            <a:off x="1182688" y="6350"/>
            <a:ext cx="146050" cy="6878638"/>
          </a:xfrm>
          <a:prstGeom prst="roundRect">
            <a:avLst>
              <a:gd name="adj" fmla="val 8048"/>
            </a:avLst>
          </a:prstGeom>
          <a:gradFill>
            <a:gsLst>
              <a:gs pos="41000">
                <a:srgbClr val="FFC000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42982" y="2732297"/>
            <a:ext cx="7407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Le SDIS reste à votre disposition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508104" y="4071555"/>
            <a:ext cx="38164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fr-FR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Bureau Départemental  SPV </a:t>
            </a:r>
          </a:p>
          <a:p>
            <a:pPr algn="l">
              <a:spcBef>
                <a:spcPct val="50000"/>
              </a:spcBef>
              <a:defRPr/>
            </a:pPr>
            <a:r>
              <a:rPr lang="fr-FR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Mail : SPV@sdis54.fr</a:t>
            </a:r>
          </a:p>
          <a:p>
            <a:pPr algn="l">
              <a:spcBef>
                <a:spcPct val="50000"/>
              </a:spcBef>
              <a:defRPr/>
            </a:pPr>
            <a:r>
              <a:rPr lang="fr-FR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Tél : 03 83 33 88 08 (Cdt MAHE)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42982" y="4071555"/>
            <a:ext cx="3821106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fr-FR" sz="1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Bureau Départemental  de la prévision opérationnelle</a:t>
            </a:r>
          </a:p>
          <a:p>
            <a:pPr algn="l">
              <a:spcBef>
                <a:spcPct val="50000"/>
              </a:spcBef>
              <a:defRPr/>
            </a:pPr>
            <a:r>
              <a:rPr lang="fr-FR" sz="1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Mail : prevision@sdis54.fr </a:t>
            </a:r>
          </a:p>
          <a:p>
            <a:pPr algn="l">
              <a:spcBef>
                <a:spcPct val="50000"/>
              </a:spcBef>
              <a:defRPr/>
            </a:pPr>
            <a:r>
              <a:rPr lang="fr-FR" sz="1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Tél : 03 83 50 11 70 (Cdt FRANZETTI)</a:t>
            </a:r>
          </a:p>
          <a:p>
            <a:pPr algn="l">
              <a:spcBef>
                <a:spcPct val="50000"/>
              </a:spcBef>
              <a:defRPr/>
            </a:pPr>
            <a:r>
              <a:rPr lang="fr-FR" sz="1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Ou 03 83 50 89 30 (Secrétariat) </a:t>
            </a:r>
          </a:p>
        </p:txBody>
      </p:sp>
      <p:pic>
        <p:nvPicPr>
          <p:cNvPr id="11" name="Picture 2" descr="C:\Users\gerald.mahe\Desktop\DOCUMENTS TYPES DU CI NTO\Logo SDIS 54 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2614"/>
            <a:ext cx="1913349" cy="224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85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140D831-5550-4BAD-9E81-4B8A7F86184A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-1016" y="0"/>
            <a:ext cx="1148916" cy="6880366"/>
          </a:xfrm>
          <a:prstGeom prst="roundRect">
            <a:avLst>
              <a:gd name="adj" fmla="val 0"/>
            </a:avLst>
          </a:prstGeom>
          <a:gradFill>
            <a:gsLst>
              <a:gs pos="41000">
                <a:srgbClr val="FFC000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432000" bIns="288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SDIS de Meurthe-et-Moselle</a:t>
            </a:r>
          </a:p>
        </p:txBody>
      </p:sp>
      <p:sp>
        <p:nvSpPr>
          <p:cNvPr id="13" name="Rectangle à coins arrondis 8"/>
          <p:cNvSpPr/>
          <p:nvPr/>
        </p:nvSpPr>
        <p:spPr>
          <a:xfrm>
            <a:off x="1344613" y="6350"/>
            <a:ext cx="68262" cy="6878638"/>
          </a:xfrm>
          <a:prstGeom prst="roundRect">
            <a:avLst>
              <a:gd name="adj" fmla="val 8048"/>
            </a:avLst>
          </a:prstGeom>
          <a:gradFill>
            <a:gsLst>
              <a:gs pos="41000">
                <a:srgbClr val="FFC000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à coins arrondis 9"/>
          <p:cNvSpPr/>
          <p:nvPr/>
        </p:nvSpPr>
        <p:spPr>
          <a:xfrm>
            <a:off x="1182688" y="6350"/>
            <a:ext cx="146050" cy="6878638"/>
          </a:xfrm>
          <a:prstGeom prst="roundRect">
            <a:avLst>
              <a:gd name="adj" fmla="val 8048"/>
            </a:avLst>
          </a:prstGeom>
          <a:gradFill>
            <a:gsLst>
              <a:gs pos="41000">
                <a:srgbClr val="FFC000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63648" y="722313"/>
            <a:ext cx="74072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Défense Extérieure Contre l’Incendie</a:t>
            </a:r>
          </a:p>
        </p:txBody>
      </p:sp>
      <p:pic>
        <p:nvPicPr>
          <p:cNvPr id="8" name="Picture 2" descr="C:\Users\gerald.mahe\Desktop\DOCUMENTS TYPES DU CI NTO\Logo SDIS 54 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10" y="3212976"/>
            <a:ext cx="1913349" cy="224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35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numéro de diapositive 3"/>
          <p:cNvSpPr>
            <a:spLocks noGrp="1"/>
          </p:cNvSpPr>
          <p:nvPr>
            <p:ph type="sldNum" sz="quarter" idx="17"/>
          </p:nvPr>
        </p:nvSpPr>
        <p:spPr bwMode="auto">
          <a:xfrm>
            <a:off x="8594725" y="6448425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CB1F47-21F2-4553-9FA0-F3CCC6F6B846}" type="slidenum">
              <a:rPr lang="fr-FR" altLang="fr-FR">
                <a:solidFill>
                  <a:schemeClr val="bg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altLang="fr-FR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pPr eaLnBrk="1" hangingPunct="1"/>
            <a:r>
              <a:rPr 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1. Les Arrêtés communaux</a:t>
            </a:r>
          </a:p>
        </p:txBody>
      </p:sp>
      <p:sp>
        <p:nvSpPr>
          <p:cNvPr id="2" name="Rectangle 1"/>
          <p:cNvSpPr/>
          <p:nvPr/>
        </p:nvSpPr>
        <p:spPr>
          <a:xfrm>
            <a:off x="617882" y="1628800"/>
            <a:ext cx="8424936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sz="2300" u="sng" dirty="0"/>
              <a:t>Bilan au 27 septembre 2018: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300" dirty="0"/>
              <a:t>87 arrêtés conformes,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300" dirty="0"/>
              <a:t>72 communes ont engagé une démarche en lien avec le SDIS,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300" dirty="0"/>
              <a:t>Date butoir : 25 juillet 2018.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3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2300" u="sng" dirty="0"/>
              <a:t>Objectif </a:t>
            </a:r>
            <a:r>
              <a:rPr lang="fr-FR" sz="2300" dirty="0"/>
              <a:t>: disposer d’arrêtés conformes dans toutes les communes.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300" dirty="0"/>
              <a:t>Risques présents,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300" dirty="0"/>
              <a:t>Ressources existantes,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300" dirty="0"/>
              <a:t>Périodicité des contrôles.</a:t>
            </a:r>
          </a:p>
          <a:p>
            <a:endParaRPr lang="fr-FR" sz="23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2300" u="sng" dirty="0"/>
              <a:t>Propositions</a:t>
            </a:r>
            <a:r>
              <a:rPr lang="fr-FR" sz="2300" dirty="0"/>
              <a:t>: Simplification de l’arrêté type en lien avec l’ADM. 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6411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numéro de diapositive 3"/>
          <p:cNvSpPr>
            <a:spLocks noGrp="1"/>
          </p:cNvSpPr>
          <p:nvPr>
            <p:ph type="sldNum" sz="quarter" idx="17"/>
          </p:nvPr>
        </p:nvSpPr>
        <p:spPr bwMode="auto">
          <a:xfrm>
            <a:off x="8594725" y="6448425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CB1F47-21F2-4553-9FA0-F3CCC6F6B846}" type="slidenum">
              <a:rPr lang="fr-FR" altLang="fr-FR">
                <a:solidFill>
                  <a:schemeClr val="bg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altLang="fr-FR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350"/>
            <a:ext cx="8647282" cy="1143000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2. Contrôles des débits et pressions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1556792"/>
            <a:ext cx="867645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300" u="sng" dirty="0"/>
              <a:t>Bilan </a:t>
            </a:r>
            <a:r>
              <a:rPr lang="fr-FR" sz="2300" dirty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300" dirty="0"/>
              <a:t>2017 : 17 communes sur 234 soit 7% (tolérance juillet 2018),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300" dirty="0"/>
              <a:t>2018 : 30 communes sur 233 soit 13%.</a:t>
            </a:r>
          </a:p>
          <a:p>
            <a:pPr lvl="1"/>
            <a:endParaRPr lang="fr-FR" sz="2300" dirty="0"/>
          </a:p>
          <a:p>
            <a:pPr lvl="1"/>
            <a:endParaRPr lang="fr-FR" sz="23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2300" u="sng" dirty="0"/>
              <a:t>Objectif </a:t>
            </a:r>
            <a:r>
              <a:rPr lang="fr-FR" sz="2300" dirty="0"/>
              <a:t>: faciliter la réalisation des contrôles des PEI en respectant les périodicités.</a:t>
            </a:r>
          </a:p>
          <a:p>
            <a:endParaRPr lang="fr-FR" sz="2300" dirty="0"/>
          </a:p>
          <a:p>
            <a:endParaRPr lang="fr-FR" sz="23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2300" u="sng" dirty="0"/>
              <a:t>Propositions </a:t>
            </a:r>
            <a:r>
              <a:rPr lang="fr-FR" sz="2300" dirty="0"/>
              <a:t>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300" dirty="0"/>
              <a:t>cession à titre gratuit des pèses bouches du SDIS aux intercommunalités,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300" dirty="0"/>
              <a:t>réalisation par le SDIS des essais de pompage sur PEA équipés d’un dispositif fixe d’aspiration.</a:t>
            </a:r>
          </a:p>
        </p:txBody>
      </p:sp>
    </p:spTree>
    <p:extLst>
      <p:ext uri="{BB962C8B-B14F-4D97-AF65-F5344CB8AC3E}">
        <p14:creationId xmlns:p14="http://schemas.microsoft.com/office/powerpoint/2010/main" val="348984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numéro de diapositive 3"/>
          <p:cNvSpPr>
            <a:spLocks noGrp="1"/>
          </p:cNvSpPr>
          <p:nvPr>
            <p:ph type="sldNum" sz="quarter" idx="17"/>
          </p:nvPr>
        </p:nvSpPr>
        <p:spPr bwMode="auto">
          <a:xfrm>
            <a:off x="8594725" y="6448425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CB1F47-21F2-4553-9FA0-F3CCC6F6B846}" type="slidenum">
              <a:rPr lang="fr-FR" altLang="fr-FR">
                <a:solidFill>
                  <a:schemeClr val="bg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altLang="fr-FR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82" y="3473"/>
            <a:ext cx="8229600" cy="1143000"/>
          </a:xfrm>
        </p:spPr>
        <p:txBody>
          <a:bodyPr/>
          <a:lstStyle/>
          <a:p>
            <a:pPr eaLnBrk="1" hangingPunct="1"/>
            <a:r>
              <a:rPr 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3. Modifications RDDECI</a:t>
            </a:r>
          </a:p>
        </p:txBody>
      </p:sp>
      <p:sp>
        <p:nvSpPr>
          <p:cNvPr id="2" name="Rectangle 1"/>
          <p:cNvSpPr/>
          <p:nvPr/>
        </p:nvSpPr>
        <p:spPr>
          <a:xfrm>
            <a:off x="599229" y="908720"/>
            <a:ext cx="8424936" cy="770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300" dirty="0"/>
              <a:t>• </a:t>
            </a:r>
            <a:r>
              <a:rPr lang="fr-FR" sz="2300" u="sng" dirty="0"/>
              <a:t>Justifications: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300" b="1" dirty="0"/>
              <a:t>Evolution des doctrines opérationnelles Sapeurs-Pompiers,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300" dirty="0"/>
              <a:t>Retour sur les dossiers traités par le SDIS,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300" dirty="0"/>
              <a:t>Retour des maires suite aux entretiens.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fr-FR" sz="23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2300" u="sng" dirty="0"/>
              <a:t>Objectif </a:t>
            </a:r>
            <a:r>
              <a:rPr lang="fr-FR" sz="2300" dirty="0"/>
              <a:t>: maintenir des débits de lances pour permettre aux -pompiers de réaliser leurs missions en sécurité.</a:t>
            </a:r>
          </a:p>
          <a:p>
            <a:r>
              <a:rPr lang="fr-FR" sz="2000" dirty="0"/>
              <a:t> </a:t>
            </a:r>
            <a:endParaRPr lang="fr-FR" sz="23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2300" u="sng" dirty="0"/>
              <a:t>Propositions pour le Risque Courant Ordinaire  (RCO):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300" dirty="0"/>
              <a:t>Définition de l’isolement entre maisons :  5 mètres,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fr-FR" sz="23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300" dirty="0"/>
              <a:t>Isolement respecté + surface &lt;250m² = RCO,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fr-FR" sz="23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300" dirty="0"/>
              <a:t>Couverture DECI actuellement : 60 m3/h pendant 1 heure,</a:t>
            </a:r>
          </a:p>
          <a:p>
            <a:pPr lvl="1"/>
            <a:r>
              <a:rPr lang="fr-FR" sz="2300" dirty="0">
                <a:sym typeface="Wingdings"/>
              </a:rPr>
              <a:t> </a:t>
            </a:r>
            <a:r>
              <a:rPr lang="fr-FR" sz="2300" dirty="0">
                <a:solidFill>
                  <a:srgbClr val="00B050"/>
                </a:solidFill>
              </a:rPr>
              <a:t>Proposition: 45m3/h pendant 1 heure.</a:t>
            </a:r>
          </a:p>
          <a:p>
            <a:endParaRPr lang="fr-FR" sz="1300" dirty="0"/>
          </a:p>
          <a:p>
            <a:pPr marL="800100" lvl="1" indent="-342900">
              <a:buFont typeface="Arial" pitchFamily="34" charset="0"/>
              <a:buChar char="•"/>
            </a:pPr>
            <a:endParaRPr lang="fr-FR" sz="2300" dirty="0"/>
          </a:p>
          <a:p>
            <a:pPr marL="457200" indent="-457200">
              <a:buFont typeface="Arial" pitchFamily="34" charset="0"/>
              <a:buChar char="•"/>
            </a:pPr>
            <a:endParaRPr lang="fr-FR" sz="2300" dirty="0"/>
          </a:p>
          <a:p>
            <a:pPr marL="457200" indent="-457200">
              <a:buFont typeface="Arial" pitchFamily="34" charset="0"/>
              <a:buChar char="•"/>
            </a:pPr>
            <a:endParaRPr lang="fr-FR" sz="2300" dirty="0"/>
          </a:p>
          <a:p>
            <a:pPr marL="457200" indent="-457200">
              <a:buFont typeface="Arial" pitchFamily="34" charset="0"/>
              <a:buChar char="•"/>
            </a:pPr>
            <a:endParaRPr lang="fr-FR" sz="2300" dirty="0"/>
          </a:p>
          <a:p>
            <a:pPr algn="ctr"/>
            <a:endParaRPr lang="fr-FR" sz="2400" b="1" dirty="0"/>
          </a:p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469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numéro de diapositive 3"/>
          <p:cNvSpPr>
            <a:spLocks noGrp="1"/>
          </p:cNvSpPr>
          <p:nvPr>
            <p:ph type="sldNum" sz="quarter" idx="17"/>
          </p:nvPr>
        </p:nvSpPr>
        <p:spPr bwMode="auto">
          <a:xfrm>
            <a:off x="8594725" y="6448425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CB1F47-21F2-4553-9FA0-F3CCC6F6B846}" type="slidenum">
              <a:rPr lang="fr-FR" altLang="fr-FR">
                <a:solidFill>
                  <a:schemeClr val="bg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altLang="fr-FR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33203" y="60400"/>
            <a:ext cx="8229600" cy="1143000"/>
          </a:xfrm>
        </p:spPr>
        <p:txBody>
          <a:bodyPr/>
          <a:lstStyle/>
          <a:p>
            <a:pPr eaLnBrk="1" hangingPunct="1"/>
            <a:r>
              <a:rPr 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4. Interface informatisée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4956448" cy="122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6604"/>
            <a:ext cx="8784976" cy="320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75244" y="961247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Site internet </a:t>
            </a:r>
            <a:r>
              <a:rPr lang="fr-FR" dirty="0"/>
              <a:t>: </a:t>
            </a:r>
            <a:r>
              <a:rPr lang="fr-FR" dirty="0">
                <a:hlinkClick r:id="rId4"/>
              </a:rPr>
              <a:t>http://www.sdis54.fr</a:t>
            </a:r>
            <a:endParaRPr lang="fr-FR" dirty="0"/>
          </a:p>
          <a:p>
            <a:pPr algn="ctr"/>
            <a:r>
              <a:rPr lang="fr-FR" u="sng" dirty="0"/>
              <a:t>Onglet</a:t>
            </a:r>
            <a:r>
              <a:rPr lang="fr-FR" dirty="0"/>
              <a:t>: Prévention / Défense incendie dans les communes</a:t>
            </a:r>
          </a:p>
        </p:txBody>
      </p:sp>
      <p:sp>
        <p:nvSpPr>
          <p:cNvPr id="4" name="Ellipse 3"/>
          <p:cNvSpPr/>
          <p:nvPr/>
        </p:nvSpPr>
        <p:spPr>
          <a:xfrm>
            <a:off x="321202" y="3674120"/>
            <a:ext cx="360040" cy="36004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8846835" y="3678917"/>
            <a:ext cx="360040" cy="36004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902619" y="3284984"/>
            <a:ext cx="1656184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Manuel utilisateurs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81242" y="3280021"/>
            <a:ext cx="1656184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Onglet Menu Utilisateur</a:t>
            </a:r>
          </a:p>
        </p:txBody>
      </p:sp>
      <p:cxnSp>
        <p:nvCxnSpPr>
          <p:cNvPr id="8" name="Connecteur droit avec flèche 7"/>
          <p:cNvCxnSpPr>
            <a:stCxn id="5" idx="3"/>
            <a:endCxn id="9" idx="1"/>
          </p:cNvCxnSpPr>
          <p:nvPr/>
        </p:nvCxnSpPr>
        <p:spPr>
          <a:xfrm>
            <a:off x="8558803" y="3415789"/>
            <a:ext cx="340759" cy="3158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1" idx="2"/>
            <a:endCxn id="4" idx="7"/>
          </p:cNvCxnSpPr>
          <p:nvPr/>
        </p:nvCxnSpPr>
        <p:spPr>
          <a:xfrm flipH="1">
            <a:off x="628515" y="3541631"/>
            <a:ext cx="880819" cy="185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20" y="1032455"/>
            <a:ext cx="1258307" cy="223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3203848" y="3280021"/>
            <a:ext cx="1656184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Double clic sur le poteau </a:t>
            </a:r>
          </a:p>
        </p:txBody>
      </p:sp>
      <p:cxnSp>
        <p:nvCxnSpPr>
          <p:cNvPr id="22" name="Connecteur droit avec flèche 21"/>
          <p:cNvCxnSpPr>
            <a:stCxn id="19" idx="2"/>
          </p:cNvCxnSpPr>
          <p:nvPr/>
        </p:nvCxnSpPr>
        <p:spPr>
          <a:xfrm flipH="1">
            <a:off x="2699792" y="3541631"/>
            <a:ext cx="1332148" cy="1975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04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140D831-5550-4BAD-9E81-4B8A7F86184A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-1016" y="0"/>
            <a:ext cx="1148916" cy="6880366"/>
          </a:xfrm>
          <a:prstGeom prst="roundRect">
            <a:avLst>
              <a:gd name="adj" fmla="val 0"/>
            </a:avLst>
          </a:prstGeom>
          <a:gradFill>
            <a:gsLst>
              <a:gs pos="41000">
                <a:srgbClr val="FFC000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432000" bIns="288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SDIS de Meurthe-et-Moselle</a:t>
            </a:r>
          </a:p>
        </p:txBody>
      </p:sp>
      <p:sp>
        <p:nvSpPr>
          <p:cNvPr id="13" name="Rectangle à coins arrondis 8"/>
          <p:cNvSpPr/>
          <p:nvPr/>
        </p:nvSpPr>
        <p:spPr>
          <a:xfrm>
            <a:off x="1344613" y="6350"/>
            <a:ext cx="68262" cy="6878638"/>
          </a:xfrm>
          <a:prstGeom prst="roundRect">
            <a:avLst>
              <a:gd name="adj" fmla="val 8048"/>
            </a:avLst>
          </a:prstGeom>
          <a:gradFill>
            <a:gsLst>
              <a:gs pos="41000">
                <a:srgbClr val="FFC000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à coins arrondis 9"/>
          <p:cNvSpPr/>
          <p:nvPr/>
        </p:nvSpPr>
        <p:spPr>
          <a:xfrm>
            <a:off x="1182688" y="6350"/>
            <a:ext cx="146050" cy="6878638"/>
          </a:xfrm>
          <a:prstGeom prst="roundRect">
            <a:avLst>
              <a:gd name="adj" fmla="val 8048"/>
            </a:avLst>
          </a:prstGeom>
          <a:gradFill>
            <a:gsLst>
              <a:gs pos="41000">
                <a:srgbClr val="FFC000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63648" y="722313"/>
            <a:ext cx="74072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 Sapeurs-Pompiers Volontaires (SPV)</a:t>
            </a:r>
          </a:p>
        </p:txBody>
      </p:sp>
      <p:pic>
        <p:nvPicPr>
          <p:cNvPr id="8" name="Picture 2" descr="C:\Users\gerald.mahe\Desktop\DOCUMENTS TYPES DU CI NTO\Logo SDIS 54 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10" y="3212976"/>
            <a:ext cx="1913349" cy="224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41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numéro de diapositive 3"/>
          <p:cNvSpPr>
            <a:spLocks noGrp="1"/>
          </p:cNvSpPr>
          <p:nvPr>
            <p:ph type="sldNum" sz="quarter" idx="17"/>
          </p:nvPr>
        </p:nvSpPr>
        <p:spPr bwMode="auto">
          <a:xfrm>
            <a:off x="8594725" y="6448425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CB1F47-21F2-4553-9FA0-F3CCC6F6B846}" type="slidenum">
              <a:rPr lang="fr-FR" altLang="fr-FR">
                <a:solidFill>
                  <a:schemeClr val="bg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 altLang="fr-FR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4624"/>
            <a:ext cx="8229600" cy="1143000"/>
          </a:xfrm>
        </p:spPr>
        <p:txBody>
          <a:bodyPr/>
          <a:lstStyle/>
          <a:p>
            <a:pPr eaLnBrk="1" hangingPunct="1"/>
            <a:r>
              <a:rPr lang="fr-FR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1. Le modèle de secours français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1129531"/>
            <a:ext cx="843917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sz="2300" dirty="0"/>
              <a:t>4,3 Millions d’interventions/an, soit 1 Intervention toutes les 7,3s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fr-FR" sz="2300" dirty="0"/>
          </a:p>
          <a:p>
            <a:pPr marL="342900" lvl="1" indent="-342900">
              <a:buFont typeface="Arial" pitchFamily="34" charset="0"/>
              <a:buChar char="•"/>
            </a:pPr>
            <a:endParaRPr lang="fr-FR" sz="2300" dirty="0"/>
          </a:p>
        </p:txBody>
      </p:sp>
      <p:sp>
        <p:nvSpPr>
          <p:cNvPr id="3" name="AutoShape 2" descr="Image associée"/>
          <p:cNvSpPr>
            <a:spLocks noChangeAspect="1" noChangeArrowheads="1"/>
          </p:cNvSpPr>
          <p:nvPr/>
        </p:nvSpPr>
        <p:spPr bwMode="auto">
          <a:xfrm>
            <a:off x="155575" y="-2147888"/>
            <a:ext cx="44767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 descr="C:\Users\gerald.mahe\Downloads\fr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41459"/>
            <a:ext cx="1873231" cy="187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53070" y="4873223"/>
            <a:ext cx="48328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sz="2300" dirty="0"/>
              <a:t>Modèle de secours unique au monde qui garanti un secours de qualité, rapide, en tout point du territoire,</a:t>
            </a:r>
          </a:p>
          <a:p>
            <a:pPr marL="0" lvl="1"/>
            <a:r>
              <a:rPr lang="fr-FR" sz="2300" dirty="0"/>
              <a:t>à un coût maitrisé.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1249014" y="4888210"/>
            <a:ext cx="504056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67544" y="4293096"/>
            <a:ext cx="86764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sz="2300" b="1" dirty="0"/>
              <a:t>80% des sapeurs-pompiers sont des sapeurs-pompiers volontaires</a:t>
            </a:r>
            <a:r>
              <a:rPr lang="fr-FR" sz="2300" dirty="0"/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fr-FR" sz="2300" dirty="0"/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1869971982"/>
              </p:ext>
            </p:extLst>
          </p:nvPr>
        </p:nvGraphicFramePr>
        <p:xfrm>
          <a:off x="-324544" y="1100013"/>
          <a:ext cx="9289032" cy="3193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289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8" b="1282"/>
          <a:stretch>
            <a:fillRect/>
          </a:stretch>
        </p:blipFill>
        <p:spPr bwMode="auto">
          <a:xfrm>
            <a:off x="815033" y="736258"/>
            <a:ext cx="5192005" cy="579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4624"/>
            <a:ext cx="8229600" cy="1143000"/>
          </a:xfrm>
        </p:spPr>
        <p:txBody>
          <a:bodyPr/>
          <a:lstStyle/>
          <a:p>
            <a:pPr eaLnBrk="1" hangingPunct="1"/>
            <a:r>
              <a:rPr lang="fr-FR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2. Le SDIS de Meurthe-et-Moselle</a:t>
            </a:r>
          </a:p>
        </p:txBody>
      </p:sp>
      <p:sp>
        <p:nvSpPr>
          <p:cNvPr id="3" name="AutoShape 2" descr="Image associée"/>
          <p:cNvSpPr>
            <a:spLocks noChangeAspect="1" noChangeArrowheads="1"/>
          </p:cNvSpPr>
          <p:nvPr/>
        </p:nvSpPr>
        <p:spPr bwMode="auto">
          <a:xfrm>
            <a:off x="155575" y="-2147888"/>
            <a:ext cx="44767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17"/>
          </p:nvPr>
        </p:nvSpPr>
        <p:spPr bwMode="auto">
          <a:xfrm>
            <a:off x="8594725" y="6448425"/>
            <a:ext cx="51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CB1F47-21F2-4553-9FA0-F3CCC6F6B846}" type="slidenum">
              <a:rPr lang="fr-FR" altLang="fr-FR">
                <a:solidFill>
                  <a:schemeClr val="bg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altLang="fr-FR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3730" y="3429000"/>
            <a:ext cx="503284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sz="2300" b="1" dirty="0"/>
              <a:t>Les sapeurs-pompiers volontaires contribuent à la réalisation de 60%</a:t>
            </a:r>
          </a:p>
          <a:p>
            <a:pPr marL="0" lvl="1"/>
            <a:r>
              <a:rPr lang="fr-FR" sz="2300" b="1" dirty="0"/>
              <a:t>des interventions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fr-FR" sz="2300" dirty="0"/>
          </a:p>
        </p:txBody>
      </p:sp>
      <p:sp>
        <p:nvSpPr>
          <p:cNvPr id="5" name="Rectangle 4"/>
          <p:cNvSpPr/>
          <p:nvPr/>
        </p:nvSpPr>
        <p:spPr>
          <a:xfrm>
            <a:off x="2923034" y="1103195"/>
            <a:ext cx="2620863" cy="1132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211278" y="2386919"/>
            <a:ext cx="1980220" cy="1132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843808" y="1188621"/>
            <a:ext cx="642766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sz="2300" dirty="0"/>
              <a:t>46 953 interventions en 2016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FR" sz="2300" dirty="0"/>
              <a:t>69 Centres d’Interventions et de Secours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5896" y="2132856"/>
            <a:ext cx="585159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Wingdings" pitchFamily="2" charset="2"/>
              <a:buChar char="Ø"/>
            </a:pPr>
            <a:r>
              <a:rPr lang="fr-FR" sz="2300" b="1" dirty="0"/>
              <a:t>2250 Sapeurs-Pompiers Volontaires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fr-FR" sz="2300" dirty="0"/>
              <a:t>491 Sapeurs-Pompiers Professionnels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fr-FR" sz="2300" dirty="0"/>
              <a:t>99 Personnels Administratifs et Techniques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4201388" y="3441854"/>
            <a:ext cx="504056" cy="3829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438927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Diaporama_SDIS54_20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Modele_Diaporama_SDIS54_2007</Template>
  <TotalTime>5260</TotalTime>
  <Words>1037</Words>
  <Application>Microsoft Office PowerPoint</Application>
  <PresentationFormat>Affichage à l'écran (4:3)</PresentationFormat>
  <Paragraphs>210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Modele_Diaporama_SDIS54_2007</vt:lpstr>
      <vt:lpstr>Présentation PowerPoint</vt:lpstr>
      <vt:lpstr>Présentation PowerPoint</vt:lpstr>
      <vt:lpstr>1. Les Arrêtés communaux</vt:lpstr>
      <vt:lpstr>2. Contrôles des débits et pressions </vt:lpstr>
      <vt:lpstr>3. Modifications RDDECI</vt:lpstr>
      <vt:lpstr>4. Interface informatisée</vt:lpstr>
      <vt:lpstr>Présentation PowerPoint</vt:lpstr>
      <vt:lpstr>1. Le modèle de secours français</vt:lpstr>
      <vt:lpstr>2. Le SDIS de Meurthe-et-Moselle</vt:lpstr>
      <vt:lpstr>3. SPV: un engagement citoyen</vt:lpstr>
      <vt:lpstr>4. SPV: un engagement accessible</vt:lpstr>
      <vt:lpstr>5. Les difficultés du volontariat</vt:lpstr>
      <vt:lpstr>6. Les difficultés du volontariat</vt:lpstr>
      <vt:lpstr>7. L’appui des collectivités territoriales</vt:lpstr>
      <vt:lpstr>8. La campagne de recrutement local</vt:lpstr>
      <vt:lpstr>9. La campagne de recrutement local</vt:lpstr>
      <vt:lpstr>10. La convention de disponibilité</vt:lpstr>
      <vt:lpstr>11. La convention périscolaire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Lepoutere</dc:creator>
  <cp:lastModifiedBy>Laurent HANNEZO</cp:lastModifiedBy>
  <cp:revision>256</cp:revision>
  <cp:lastPrinted>2018-09-27T14:15:19Z</cp:lastPrinted>
  <dcterms:created xsi:type="dcterms:W3CDTF">2015-07-06T15:22:01Z</dcterms:created>
  <dcterms:modified xsi:type="dcterms:W3CDTF">2018-10-17T06:49:05Z</dcterms:modified>
</cp:coreProperties>
</file>